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Default Extension="xlsx" ContentType="application/vnd.openxmlformats-officedocument.spreadsheetml.sheet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slideMasters/slideMaster7.xml" ContentType="application/vnd.openxmlformats-officedocument.presentationml.slideMaster+xml"/>
  <Override PartName="/ppt/notesSlides/notesSlide6.xml" ContentType="application/vnd.openxmlformats-officedocument.presentationml.notesSlid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708" r:id="rId2"/>
    <p:sldMasterId id="2147483732" r:id="rId3"/>
    <p:sldMasterId id="2147483744" r:id="rId4"/>
    <p:sldMasterId id="2147483768" r:id="rId5"/>
    <p:sldMasterId id="2147483780" r:id="rId6"/>
    <p:sldMasterId id="2147483792" r:id="rId7"/>
  </p:sldMasterIdLst>
  <p:notesMasterIdLst>
    <p:notesMasterId r:id="rId32"/>
  </p:notesMasterIdLst>
  <p:sldIdLst>
    <p:sldId id="273" r:id="rId8"/>
    <p:sldId id="258" r:id="rId9"/>
    <p:sldId id="259" r:id="rId10"/>
    <p:sldId id="269" r:id="rId11"/>
    <p:sldId id="284" r:id="rId12"/>
    <p:sldId id="260" r:id="rId13"/>
    <p:sldId id="261" r:id="rId14"/>
    <p:sldId id="270" r:id="rId15"/>
    <p:sldId id="279" r:id="rId16"/>
    <p:sldId id="278" r:id="rId17"/>
    <p:sldId id="280" r:id="rId18"/>
    <p:sldId id="276" r:id="rId19"/>
    <p:sldId id="277" r:id="rId20"/>
    <p:sldId id="262" r:id="rId21"/>
    <p:sldId id="264" r:id="rId22"/>
    <p:sldId id="263" r:id="rId23"/>
    <p:sldId id="267" r:id="rId24"/>
    <p:sldId id="265" r:id="rId25"/>
    <p:sldId id="285" r:id="rId26"/>
    <p:sldId id="268" r:id="rId27"/>
    <p:sldId id="281" r:id="rId28"/>
    <p:sldId id="282" r:id="rId29"/>
    <p:sldId id="274" r:id="rId30"/>
    <p:sldId id="275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39" autoAdjust="0"/>
    <p:restoredTop sz="94667" autoAdjust="0"/>
  </p:normalViewPr>
  <p:slideViewPr>
    <p:cSldViewPr>
      <p:cViewPr varScale="1">
        <p:scale>
          <a:sx n="69" d="100"/>
          <a:sy n="69" d="100"/>
        </p:scale>
        <p:origin x="-55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42" y="19483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34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tableStyles" Target="tableStyle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E:\Book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6"/>
  <c:chart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Catches</c:v>
                </c:pt>
              </c:strCache>
            </c:strRef>
          </c:tx>
          <c:cat>
            <c:strRef>
              <c:f>Sheet1!$A$2:$A$6</c:f>
              <c:strCache>
                <c:ptCount val="5"/>
                <c:pt idx="0">
                  <c:v>Cutters</c:v>
                </c:pt>
                <c:pt idx="1">
                  <c:v>NFL</c:v>
                </c:pt>
                <c:pt idx="2">
                  <c:v>Underarmour</c:v>
                </c:pt>
                <c:pt idx="3">
                  <c:v>Nike</c:v>
                </c:pt>
                <c:pt idx="4">
                  <c:v>Control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103</c:v>
                </c:pt>
                <c:pt idx="1">
                  <c:v>88</c:v>
                </c:pt>
                <c:pt idx="2">
                  <c:v>92</c:v>
                </c:pt>
                <c:pt idx="3">
                  <c:v>89</c:v>
                </c:pt>
                <c:pt idx="4">
                  <c:v>56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Drops</c:v>
                </c:pt>
              </c:strCache>
            </c:strRef>
          </c:tx>
          <c:cat>
            <c:strRef>
              <c:f>Sheet1!$A$2:$A$6</c:f>
              <c:strCache>
                <c:ptCount val="5"/>
                <c:pt idx="0">
                  <c:v>Cutters</c:v>
                </c:pt>
                <c:pt idx="1">
                  <c:v>NFL</c:v>
                </c:pt>
                <c:pt idx="2">
                  <c:v>Underarmour</c:v>
                </c:pt>
                <c:pt idx="3">
                  <c:v>Nike</c:v>
                </c:pt>
                <c:pt idx="4">
                  <c:v>Control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22</c:v>
                </c:pt>
                <c:pt idx="1">
                  <c:v>37</c:v>
                </c:pt>
                <c:pt idx="2">
                  <c:v>33</c:v>
                </c:pt>
                <c:pt idx="3">
                  <c:v>36</c:v>
                </c:pt>
                <c:pt idx="4">
                  <c:v>69</c:v>
                </c:pt>
              </c:numCache>
            </c:numRef>
          </c:val>
        </c:ser>
        <c:axId val="106859904"/>
        <c:axId val="106861696"/>
      </c:barChart>
      <c:catAx>
        <c:axId val="106859904"/>
        <c:scaling>
          <c:orientation val="minMax"/>
        </c:scaling>
        <c:axPos val="b"/>
        <c:numFmt formatCode="General" sourceLinked="1"/>
        <c:tickLblPos val="nextTo"/>
        <c:crossAx val="106861696"/>
        <c:crosses val="autoZero"/>
        <c:auto val="1"/>
        <c:lblAlgn val="ctr"/>
        <c:lblOffset val="100"/>
      </c:catAx>
      <c:valAx>
        <c:axId val="106861696"/>
        <c:scaling>
          <c:orientation val="minMax"/>
        </c:scaling>
        <c:axPos val="l"/>
        <c:majorGridlines/>
        <c:numFmt formatCode="General" sourceLinked="1"/>
        <c:tickLblPos val="nextTo"/>
        <c:crossAx val="106859904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28"/>
  <c:chart>
    <c:plotArea>
      <c:layout>
        <c:manualLayout>
          <c:layoutTarget val="inner"/>
          <c:xMode val="edge"/>
          <c:yMode val="edge"/>
          <c:x val="0.16757436570428694"/>
          <c:y val="0.12681277340332459"/>
          <c:w val="0.68080446194225686"/>
          <c:h val="0.6350819078649651"/>
        </c:manualLayout>
      </c:layout>
      <c:barChart>
        <c:barDir val="col"/>
        <c:grouping val="clustered"/>
        <c:ser>
          <c:idx val="0"/>
          <c:order val="0"/>
          <c:errBars>
            <c:errBarType val="both"/>
            <c:errValType val="cust"/>
            <c:plus>
              <c:numRef>
                <c:f>Sheet1!$A$18:$I$18</c:f>
                <c:numCache>
                  <c:formatCode>General</c:formatCode>
                  <c:ptCount val="9"/>
                  <c:pt idx="0">
                    <c:v>3.8470768123342629</c:v>
                  </c:pt>
                  <c:pt idx="2">
                    <c:v>3.7815340802378103</c:v>
                  </c:pt>
                  <c:pt idx="4">
                    <c:v>2.607680962081063</c:v>
                  </c:pt>
                  <c:pt idx="6">
                    <c:v>4.9699094559156727</c:v>
                  </c:pt>
                  <c:pt idx="8">
                    <c:v>2.5884358211089546</c:v>
                  </c:pt>
                </c:numCache>
              </c:numRef>
            </c:plus>
            <c:minus>
              <c:numRef>
                <c:f>Sheet1!$A$18:$J$18</c:f>
                <c:numCache>
                  <c:formatCode>General</c:formatCode>
                  <c:ptCount val="10"/>
                  <c:pt idx="0">
                    <c:v>3.8470768123342629</c:v>
                  </c:pt>
                  <c:pt idx="2">
                    <c:v>3.7815340802378103</c:v>
                  </c:pt>
                  <c:pt idx="4">
                    <c:v>2.607680962081063</c:v>
                  </c:pt>
                  <c:pt idx="6">
                    <c:v>4.9699094559156727</c:v>
                  </c:pt>
                  <c:pt idx="8">
                    <c:v>2.5884358211089546</c:v>
                  </c:pt>
                </c:numCache>
              </c:numRef>
            </c:minus>
          </c:errBars>
          <c:cat>
            <c:strRef>
              <c:f>Sheet1!$A$15:$I$15</c:f>
              <c:strCache>
                <c:ptCount val="9"/>
                <c:pt idx="0">
                  <c:v>Cutters</c:v>
                </c:pt>
                <c:pt idx="2">
                  <c:v>NFL</c:v>
                </c:pt>
                <c:pt idx="4">
                  <c:v>Underarmour</c:v>
                </c:pt>
                <c:pt idx="6">
                  <c:v>Nike</c:v>
                </c:pt>
                <c:pt idx="8">
                  <c:v>Control</c:v>
                </c:pt>
              </c:strCache>
            </c:strRef>
          </c:cat>
          <c:val>
            <c:numRef>
              <c:f>Sheet1!$A$16:$I$16</c:f>
              <c:numCache>
                <c:formatCode>General</c:formatCode>
                <c:ptCount val="9"/>
                <c:pt idx="0">
                  <c:v>20.6</c:v>
                </c:pt>
                <c:pt idx="2">
                  <c:v>17.600000000000001</c:v>
                </c:pt>
                <c:pt idx="4">
                  <c:v>18.399999999999999</c:v>
                </c:pt>
                <c:pt idx="6">
                  <c:v>17.8</c:v>
                </c:pt>
                <c:pt idx="8">
                  <c:v>11.2</c:v>
                </c:pt>
              </c:numCache>
            </c:numRef>
          </c:val>
        </c:ser>
        <c:axId val="72099328"/>
        <c:axId val="72100864"/>
      </c:barChart>
      <c:catAx>
        <c:axId val="72099328"/>
        <c:scaling>
          <c:orientation val="minMax"/>
        </c:scaling>
        <c:axPos val="b"/>
        <c:tickLblPos val="nextTo"/>
        <c:crossAx val="72100864"/>
        <c:crosses val="autoZero"/>
        <c:auto val="1"/>
        <c:lblAlgn val="ctr"/>
        <c:lblOffset val="100"/>
      </c:catAx>
      <c:valAx>
        <c:axId val="72100864"/>
        <c:scaling>
          <c:orientation val="minMax"/>
        </c:scaling>
        <c:axPos val="l"/>
        <c:majorGridlines/>
        <c:numFmt formatCode="General" sourceLinked="1"/>
        <c:tickLblPos val="nextTo"/>
        <c:crossAx val="72099328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0.0098</cdr:x>
      <cdr:y>0.30972</cdr:y>
    </cdr:from>
    <cdr:to>
      <cdr:x>0.10784</cdr:x>
      <cdr:y>0.45972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76200" y="1416050"/>
          <a:ext cx="762000" cy="6858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dirty="0" smtClean="0">
              <a:solidFill>
                <a:schemeClr val="tx1"/>
              </a:solidFill>
            </a:rPr>
            <a:t>Averages of catches.</a:t>
          </a:r>
          <a:endParaRPr lang="en-US" sz="1100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0.30392</cdr:x>
      <cdr:y>0.9</cdr:y>
    </cdr:from>
    <cdr:to>
      <cdr:x>0.67647</cdr:x>
      <cdr:y>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362200" y="4159250"/>
          <a:ext cx="2895607" cy="4572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en-US" sz="1600" dirty="0" smtClean="0">
              <a:solidFill>
                <a:schemeClr val="tx1"/>
              </a:solidFill>
            </a:rPr>
            <a:t>Type of Glove</a:t>
          </a:r>
          <a:endParaRPr lang="en-US" sz="1600" dirty="0">
            <a:solidFill>
              <a:schemeClr val="tx1"/>
            </a:solidFill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3E1409-0AB0-4863-8176-EC16ACDB33D3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60031A-169B-4097-9463-80C3CA2790B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60031A-169B-4097-9463-80C3CA2790B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60031A-169B-4097-9463-80C3CA2790B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60031A-169B-4097-9463-80C3CA2790BB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60031A-169B-4097-9463-80C3CA2790BB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60031A-169B-4097-9463-80C3CA2790BB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60031A-169B-4097-9463-80C3CA2790BB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60031A-169B-4097-9463-80C3CA2790BB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60031A-169B-4097-9463-80C3CA2790BB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60031A-169B-4097-9463-80C3CA2790BB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60031A-169B-4097-9463-80C3CA2790BB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60031A-169B-4097-9463-80C3CA2790B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60031A-169B-4097-9463-80C3CA2790B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60031A-169B-4097-9463-80C3CA2790B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60031A-169B-4097-9463-80C3CA2790B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60031A-169B-4097-9463-80C3CA2790B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60031A-169B-4097-9463-80C3CA2790B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60031A-169B-4097-9463-80C3CA2790B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60031A-169B-4097-9463-80C3CA2790BB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BE0F31-9A67-4837-91A3-962E49B8829C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1CC17A-D0E0-40C1-8600-5BEA8F5F05A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BE0F31-9A67-4837-91A3-962E49B8829C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1CC17A-D0E0-40C1-8600-5BEA8F5F05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BE0F31-9A67-4837-91A3-962E49B8829C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1CC17A-D0E0-40C1-8600-5BEA8F5F05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DBE0F31-9A67-4837-91A3-962E49B8829C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91CC17A-D0E0-40C1-8600-5BEA8F5F05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BE0F31-9A67-4837-91A3-962E49B8829C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1CC17A-D0E0-40C1-8600-5BEA8F5F05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DBE0F31-9A67-4837-91A3-962E49B8829C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091CC17A-D0E0-40C1-8600-5BEA8F5F05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BE0F31-9A67-4837-91A3-962E49B8829C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1CC17A-D0E0-40C1-8600-5BEA8F5F05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BE0F31-9A67-4837-91A3-962E49B8829C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1CC17A-D0E0-40C1-8600-5BEA8F5F05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BE0F31-9A67-4837-91A3-962E49B8829C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1CC17A-D0E0-40C1-8600-5BEA8F5F05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DBE0F31-9A67-4837-91A3-962E49B8829C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1CC17A-D0E0-40C1-8600-5BEA8F5F05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BE0F31-9A67-4837-91A3-962E49B8829C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1CC17A-D0E0-40C1-8600-5BEA8F5F05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BE0F31-9A67-4837-91A3-962E49B8829C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1CC17A-D0E0-40C1-8600-5BEA8F5F05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BE0F31-9A67-4837-91A3-962E49B8829C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1CC17A-D0E0-40C1-8600-5BEA8F5F05A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BE0F31-9A67-4837-91A3-962E49B8829C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1CC17A-D0E0-40C1-8600-5BEA8F5F05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2DBE0F31-9A67-4837-91A3-962E49B8829C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91CC17A-D0E0-40C1-8600-5BEA8F5F05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E0F31-9A67-4837-91A3-962E49B8829C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1CC17A-D0E0-40C1-8600-5BEA8F5F05A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DBE0F31-9A67-4837-91A3-962E49B8829C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091CC17A-D0E0-40C1-8600-5BEA8F5F05A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E0F31-9A67-4837-91A3-962E49B8829C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CC17A-D0E0-40C1-8600-5BEA8F5F05A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E0F31-9A67-4837-91A3-962E49B8829C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CC17A-D0E0-40C1-8600-5BEA8F5F05A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CC17A-D0E0-40C1-8600-5BEA8F5F05A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E0F31-9A67-4837-91A3-962E49B8829C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E0F31-9A67-4837-91A3-962E49B8829C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CC17A-D0E0-40C1-8600-5BEA8F5F05A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E0F31-9A67-4837-91A3-962E49B8829C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CC17A-D0E0-40C1-8600-5BEA8F5F05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BE0F31-9A67-4837-91A3-962E49B8829C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1CC17A-D0E0-40C1-8600-5BEA8F5F05A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DBE0F31-9A67-4837-91A3-962E49B8829C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91CC17A-D0E0-40C1-8600-5BEA8F5F05A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E0F31-9A67-4837-91A3-962E49B8829C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1CC17A-D0E0-40C1-8600-5BEA8F5F05A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E0F31-9A67-4837-91A3-962E49B8829C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CC17A-D0E0-40C1-8600-5BEA8F5F05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E0F31-9A67-4837-91A3-962E49B8829C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CC17A-D0E0-40C1-8600-5BEA8F5F05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E0F31-9A67-4837-91A3-962E49B8829C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CC17A-D0E0-40C1-8600-5BEA8F5F05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E0F31-9A67-4837-91A3-962E49B8829C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CC17A-D0E0-40C1-8600-5BEA8F5F05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E0F31-9A67-4837-91A3-962E49B8829C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CC17A-D0E0-40C1-8600-5BEA8F5F05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E0F31-9A67-4837-91A3-962E49B8829C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CC17A-D0E0-40C1-8600-5BEA8F5F05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E0F31-9A67-4837-91A3-962E49B8829C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CC17A-D0E0-40C1-8600-5BEA8F5F05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E0F31-9A67-4837-91A3-962E49B8829C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CC17A-D0E0-40C1-8600-5BEA8F5F05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BE0F31-9A67-4837-91A3-962E49B8829C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1CC17A-D0E0-40C1-8600-5BEA8F5F05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E0F31-9A67-4837-91A3-962E49B8829C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CC17A-D0E0-40C1-8600-5BEA8F5F05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E0F31-9A67-4837-91A3-962E49B8829C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CC17A-D0E0-40C1-8600-5BEA8F5F05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E0F31-9A67-4837-91A3-962E49B8829C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CC17A-D0E0-40C1-8600-5BEA8F5F05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E0F31-9A67-4837-91A3-962E49B8829C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CC17A-D0E0-40C1-8600-5BEA8F5F05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E0F31-9A67-4837-91A3-962E49B8829C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CC17A-D0E0-40C1-8600-5BEA8F5F05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BE0F31-9A67-4837-91A3-962E49B8829C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1CC17A-D0E0-40C1-8600-5BEA8F5F05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BE0F31-9A67-4837-91A3-962E49B8829C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1CC17A-D0E0-40C1-8600-5BEA8F5F05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BE0F31-9A67-4837-91A3-962E49B8829C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1CC17A-D0E0-40C1-8600-5BEA8F5F05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BE0F31-9A67-4837-91A3-962E49B8829C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1CC17A-D0E0-40C1-8600-5BEA8F5F05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BE0F31-9A67-4837-91A3-962E49B8829C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1CC17A-D0E0-40C1-8600-5BEA8F5F05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BE0F31-9A67-4837-91A3-962E49B8829C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1CC17A-D0E0-40C1-8600-5BEA8F5F05A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BE0F31-9A67-4837-91A3-962E49B8829C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1CC17A-D0E0-40C1-8600-5BEA8F5F05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BE0F31-9A67-4837-91A3-962E49B8829C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1CC17A-D0E0-40C1-8600-5BEA8F5F05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BE0F31-9A67-4837-91A3-962E49B8829C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1CC17A-D0E0-40C1-8600-5BEA8F5F05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BE0F31-9A67-4837-91A3-962E49B8829C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1CC17A-D0E0-40C1-8600-5BEA8F5F05A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BE0F31-9A67-4837-91A3-962E49B8829C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1CC17A-D0E0-40C1-8600-5BEA8F5F05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BE0F31-9A67-4837-91A3-962E49B8829C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1CC17A-D0E0-40C1-8600-5BEA8F5F05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2DBE0F31-9A67-4837-91A3-962E49B8829C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091CC17A-D0E0-40C1-8600-5BEA8F5F05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2DBE0F31-9A67-4837-91A3-962E49B8829C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CC17A-D0E0-40C1-8600-5BEA8F5F05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2DBE0F31-9A67-4837-91A3-962E49B8829C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091CC17A-D0E0-40C1-8600-5BEA8F5F05A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DBE0F31-9A67-4837-91A3-962E49B8829C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091CC17A-D0E0-40C1-8600-5BEA8F5F05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BE0F31-9A67-4837-91A3-962E49B8829C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1CC17A-D0E0-40C1-8600-5BEA8F5F05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2DBE0F31-9A67-4837-91A3-962E49B8829C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091CC17A-D0E0-40C1-8600-5BEA8F5F05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E0F31-9A67-4837-91A3-962E49B8829C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CC17A-D0E0-40C1-8600-5BEA8F5F05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DBE0F31-9A67-4837-91A3-962E49B8829C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091CC17A-D0E0-40C1-8600-5BEA8F5F05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2DBE0F31-9A67-4837-91A3-962E49B8829C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091CC17A-D0E0-40C1-8600-5BEA8F5F05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2DBE0F31-9A67-4837-91A3-962E49B8829C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091CC17A-D0E0-40C1-8600-5BEA8F5F05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E0F31-9A67-4837-91A3-962E49B8829C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CC17A-D0E0-40C1-8600-5BEA8F5F05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E0F31-9A67-4837-91A3-962E49B8829C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CC17A-D0E0-40C1-8600-5BEA8F5F05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E0F31-9A67-4837-91A3-962E49B8829C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CC17A-D0E0-40C1-8600-5BEA8F5F05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E0F31-9A67-4837-91A3-962E49B8829C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CC17A-D0E0-40C1-8600-5BEA8F5F05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E0F31-9A67-4837-91A3-962E49B8829C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CC17A-D0E0-40C1-8600-5BEA8F5F05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BE0F31-9A67-4837-91A3-962E49B8829C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1CC17A-D0E0-40C1-8600-5BEA8F5F05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E0F31-9A67-4837-91A3-962E49B8829C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CC17A-D0E0-40C1-8600-5BEA8F5F05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E0F31-9A67-4837-91A3-962E49B8829C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CC17A-D0E0-40C1-8600-5BEA8F5F05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E0F31-9A67-4837-91A3-962E49B8829C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CC17A-D0E0-40C1-8600-5BEA8F5F05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E0F31-9A67-4837-91A3-962E49B8829C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CC17A-D0E0-40C1-8600-5BEA8F5F05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E0F31-9A67-4837-91A3-962E49B8829C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CC17A-D0E0-40C1-8600-5BEA8F5F05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E0F31-9A67-4837-91A3-962E49B8829C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91CC17A-D0E0-40C1-8600-5BEA8F5F05A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E0F31-9A67-4837-91A3-962E49B8829C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CC17A-D0E0-40C1-8600-5BEA8F5F05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E0F31-9A67-4837-91A3-962E49B8829C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CC17A-D0E0-40C1-8600-5BEA8F5F05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BE0F31-9A67-4837-91A3-962E49B8829C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1CC17A-D0E0-40C1-8600-5BEA8F5F05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2DBE0F31-9A67-4837-91A3-962E49B8829C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091CC17A-D0E0-40C1-8600-5BEA8F5F05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DBE0F31-9A67-4837-91A3-962E49B8829C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091CC17A-D0E0-40C1-8600-5BEA8F5F05A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2DBE0F31-9A67-4837-91A3-962E49B8829C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091CC17A-D0E0-40C1-8600-5BEA8F5F05A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DBE0F31-9A67-4837-91A3-962E49B8829C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091CC17A-D0E0-40C1-8600-5BEA8F5F05A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BE0F31-9A67-4837-91A3-962E49B8829C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1CC17A-D0E0-40C1-8600-5BEA8F5F05A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2DBE0F31-9A67-4837-91A3-962E49B8829C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91CC17A-D0E0-40C1-8600-5BEA8F5F05A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2DBE0F31-9A67-4837-91A3-962E49B8829C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091CC17A-D0E0-40C1-8600-5BEA8F5F05A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DBE0F31-9A67-4837-91A3-962E49B8829C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91CC17A-D0E0-40C1-8600-5BEA8F5F05A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Receiver Gloves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Hello, my name is Ian O’Shea.</a:t>
            </a:r>
          </a:p>
          <a:p>
            <a:r>
              <a:rPr lang="en-US" dirty="0" smtClean="0"/>
              <a:t>I am a ninth grader from Bellwood-antis.</a:t>
            </a:r>
          </a:p>
        </p:txBody>
      </p:sp>
      <p:pic>
        <p:nvPicPr>
          <p:cNvPr id="40962" name="Picture 2" descr="http://newsimg.bbc.co.uk/media/images/46826000/jpg/_46826265_pieregarcon5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3505200"/>
            <a:ext cx="4876800" cy="27432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Catching the football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Step 5.) Have a person on a ladder so they can drop the football and it will swing consistently each time they drop for each trial.</a:t>
            </a:r>
          </a:p>
          <a:p>
            <a:pPr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Amount of Catches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I did a total of 125 catches for each glove for a total of 625 catches for five people.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some of the receivers got tired near the end of the experiment. </a:t>
            </a:r>
          </a:p>
          <a:p>
            <a:r>
              <a:rPr lang="en-US" sz="3600" dirty="0" smtClean="0"/>
              <a:t>So the gloves that were used last might not do as good as other gloves. </a:t>
            </a:r>
          </a:p>
          <a:p>
            <a:r>
              <a:rPr lang="en-US" sz="3600" dirty="0" smtClean="0"/>
              <a:t>I did my experiment again and had everyone where a different set of gloves each time. </a:t>
            </a:r>
            <a:endParaRPr lang="en-US" sz="3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66800" y="152400"/>
            <a:ext cx="7620000" cy="1219200"/>
          </a:xfrm>
        </p:spPr>
        <p:txBody>
          <a:bodyPr/>
          <a:lstStyle/>
          <a:p>
            <a:r>
              <a:rPr lang="en-US" dirty="0" smtClean="0"/>
              <a:t>Redo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Brand of receiver glove.</a:t>
            </a:r>
            <a:endParaRPr lang="en-US" sz="6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Variable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2116-02_w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791200" y="1371600"/>
            <a:ext cx="2667000" cy="2667000"/>
          </a:xfrm>
        </p:spPr>
      </p:pic>
      <p:pic>
        <p:nvPicPr>
          <p:cNvPr id="5" name="Picture 4" descr="cutters-gloves-c-tack-football-receiver_653808_17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19200" y="1371600"/>
            <a:ext cx="2662238" cy="2662238"/>
          </a:xfrm>
          <a:prstGeom prst="rect">
            <a:avLst/>
          </a:prstGeom>
        </p:spPr>
      </p:pic>
      <p:pic>
        <p:nvPicPr>
          <p:cNvPr id="6" name="Picture 5" descr="nike-magnigrip-elit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62600" y="4038600"/>
            <a:ext cx="2895600" cy="2543092"/>
          </a:xfrm>
          <a:prstGeom prst="rect">
            <a:avLst/>
          </a:prstGeom>
        </p:spPr>
      </p:pic>
      <p:pic>
        <p:nvPicPr>
          <p:cNvPr id="7" name="Picture 6" descr="DoubleGrip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09600" y="4114800"/>
            <a:ext cx="3311047" cy="248328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57200" y="0"/>
            <a:ext cx="7620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Experimental Groups</a:t>
            </a:r>
            <a:endParaRPr lang="en-US" sz="5400" dirty="0"/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control group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make sure no outside influences were effecting my project I added a control group.</a:t>
            </a:r>
          </a:p>
          <a:p>
            <a:r>
              <a:rPr lang="en-US" dirty="0" smtClean="0"/>
              <a:t>My control group was catching the football without gloves to see if gloves even help you.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Variables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Temperature during experiment.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Height the football was dropped.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Length of the rope.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Size and inflation of football.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Amount of sleep and what the subject had for breakfast.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Can’t eat two hours before the trial.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Rotate the order of the glove because of fatigue. </a:t>
            </a:r>
            <a:endParaRPr lang="en-US" dirty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52400" y="762000"/>
          <a:ext cx="8991600" cy="5963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97200"/>
                <a:gridCol w="2997200"/>
                <a:gridCol w="2997200"/>
              </a:tblGrid>
              <a:tr h="914400"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Glove type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Catches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Drops</a:t>
                      </a:r>
                      <a:endParaRPr lang="en-US" sz="3600" dirty="0"/>
                    </a:p>
                  </a:txBody>
                  <a:tcPr/>
                </a:tc>
              </a:tr>
              <a:tr h="965200"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Cutters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103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22</a:t>
                      </a:r>
                      <a:endParaRPr lang="en-US" sz="3600" dirty="0"/>
                    </a:p>
                  </a:txBody>
                  <a:tcPr/>
                </a:tc>
              </a:tr>
              <a:tr h="965200"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NFL Equipment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88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37</a:t>
                      </a:r>
                      <a:endParaRPr lang="en-US" sz="3600" dirty="0"/>
                    </a:p>
                  </a:txBody>
                  <a:tcPr/>
                </a:tc>
              </a:tr>
              <a:tr h="965200"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Underarmour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92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33</a:t>
                      </a:r>
                      <a:endParaRPr lang="en-US" sz="3600" dirty="0"/>
                    </a:p>
                  </a:txBody>
                  <a:tcPr/>
                </a:tc>
              </a:tr>
              <a:tr h="965200"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Nike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89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36</a:t>
                      </a:r>
                      <a:endParaRPr lang="en-US" sz="3600" dirty="0"/>
                    </a:p>
                  </a:txBody>
                  <a:tcPr/>
                </a:tc>
              </a:tr>
              <a:tr h="965200"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Control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56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69</a:t>
                      </a:r>
                      <a:endParaRPr lang="en-US" sz="3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Chart of catches to drops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914400" y="1784350"/>
          <a:ext cx="77724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Averages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914400" y="1784350"/>
          <a:ext cx="77724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Which type of receiver glove catches the footballs more often than other leading brands?</a:t>
            </a:r>
          </a:p>
        </p:txBody>
      </p:sp>
      <p:pic>
        <p:nvPicPr>
          <p:cNvPr id="36865" name="Picture 1" descr="C:\Users\emily\AppData\Local\Microsoft\Windows\Temporary Internet Files\Content.IE5\8P0GDOBQ\MCj0441902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3810000"/>
            <a:ext cx="1978025" cy="2337291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My </a:t>
            </a:r>
            <a:r>
              <a:rPr lang="en-US" sz="4000" smtClean="0"/>
              <a:t>data </a:t>
            </a:r>
            <a:r>
              <a:rPr lang="en-US" sz="4000" smtClean="0"/>
              <a:t>doesn’t support </a:t>
            </a:r>
            <a:r>
              <a:rPr lang="en-US" sz="4000" dirty="0" smtClean="0"/>
              <a:t>my hypothesis.</a:t>
            </a:r>
          </a:p>
          <a:p>
            <a:endParaRPr lang="en-US" sz="4000" dirty="0" smtClean="0"/>
          </a:p>
          <a:p>
            <a:r>
              <a:rPr lang="en-US" sz="4000" dirty="0" smtClean="0"/>
              <a:t>I </a:t>
            </a:r>
            <a:r>
              <a:rPr lang="en-US" sz="4000" dirty="0" smtClean="0"/>
              <a:t>reject</a:t>
            </a:r>
            <a:r>
              <a:rPr lang="en-US" sz="4000" dirty="0" smtClean="0"/>
              <a:t> </a:t>
            </a:r>
            <a:r>
              <a:rPr lang="en-US" sz="4000" dirty="0" smtClean="0"/>
              <a:t>my hypothesis that Cutters receiver gloves will catch footballs more often than other leading receiver glove brands.</a:t>
            </a:r>
            <a:endParaRPr lang="en-US" sz="4000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improvement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I were to do this again I would have picked a different time of the year to do it.</a:t>
            </a:r>
          </a:p>
          <a:p>
            <a:r>
              <a:rPr lang="en-US" dirty="0" smtClean="0"/>
              <a:t>I would also use more test subjects to make my results more accurate.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Further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could also test all different types of gloves.</a:t>
            </a:r>
          </a:p>
          <a:p>
            <a:r>
              <a:rPr lang="en-US" dirty="0" smtClean="0"/>
              <a:t>Such as baseball gloves and golfing gloves.</a:t>
            </a:r>
          </a:p>
          <a:p>
            <a:r>
              <a:rPr lang="en-US" dirty="0" smtClean="0"/>
              <a:t>After doing this experiment I realize I can test many other things that involve improving athletic ability.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 smtClean="0"/>
              <a:t>The end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Thank you for letting present my experiment.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 smtClean="0"/>
              <a:t>Questions</a:t>
            </a:r>
            <a:endParaRPr lang="en-US" sz="48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will now answer any questions that you have for me.</a:t>
            </a:r>
            <a:endParaRPr lang="en-US" dirty="0"/>
          </a:p>
        </p:txBody>
      </p:sp>
      <p:pic>
        <p:nvPicPr>
          <p:cNvPr id="2051" name="Picture 3" descr="C:\Users\emily\AppData\Local\Microsoft\Windows\Temporary Internet Files\Content.IE5\PEEXMA11\MCj0441428000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2895600"/>
            <a:ext cx="3657143" cy="365714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/>
          <a:lstStyle/>
          <a:p>
            <a:r>
              <a:rPr lang="en-US" dirty="0" smtClean="0"/>
              <a:t>“ I can’t imagine playing with any other glove. When I wear Cutters I’m at the top of my game.”</a:t>
            </a:r>
          </a:p>
          <a:p>
            <a:pPr lvl="1"/>
            <a:r>
              <a:rPr lang="en-US" dirty="0" smtClean="0"/>
              <a:t>Kevin </a:t>
            </a:r>
            <a:r>
              <a:rPr lang="en-US" dirty="0"/>
              <a:t>W</a:t>
            </a:r>
            <a:r>
              <a:rPr lang="en-US" dirty="0" smtClean="0"/>
              <a:t>alter</a:t>
            </a:r>
          </a:p>
          <a:p>
            <a:endParaRPr lang="en-US" dirty="0"/>
          </a:p>
          <a:p>
            <a:r>
              <a:rPr lang="en-US" dirty="0" smtClean="0"/>
              <a:t>If Cutters weren’t the best I wouldn’t be wearing them.”</a:t>
            </a:r>
          </a:p>
          <a:p>
            <a:pPr lvl="1"/>
            <a:r>
              <a:rPr lang="en-US" dirty="0" smtClean="0"/>
              <a:t>Terrell Owens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r>
              <a:rPr lang="en-US" dirty="0" smtClean="0"/>
              <a:t>www.cuttersgloves.com</a:t>
            </a:r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uses a different type of material than other receiver gloves. </a:t>
            </a:r>
          </a:p>
          <a:p>
            <a:r>
              <a:rPr lang="en-US" dirty="0" smtClean="0"/>
              <a:t> C-tack and unlike other receiver gloves when they get wet they don’t lose their tackiness.</a:t>
            </a:r>
          </a:p>
          <a:p>
            <a:r>
              <a:rPr lang="en-US" dirty="0" smtClean="0"/>
              <a:t> All you have to do is dry them off and it restores their tackiness. 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Friction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My experiment has a lot to do with friction.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Friction:</a:t>
            </a:r>
          </a:p>
          <a:p>
            <a:pPr>
              <a:buNone/>
            </a:pPr>
            <a:r>
              <a:rPr lang="en-US" sz="1800" dirty="0" smtClean="0"/>
              <a:t>Depends on surfaces</a:t>
            </a:r>
          </a:p>
          <a:p>
            <a:pPr>
              <a:buNone/>
            </a:pP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Hypothesis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Cutters receiver gloves catch footballs more often than other leading receiver glove brands.</a:t>
            </a:r>
            <a:endParaRPr lang="en-US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3600" dirty="0" smtClean="0"/>
              <a:t>I tied a football onto a rope and tied the other end to a basketball hoop ( 3.6m)to create a pendulum.</a:t>
            </a:r>
          </a:p>
          <a:p>
            <a:pPr lvl="1"/>
            <a:r>
              <a:rPr lang="en-US" sz="3600" dirty="0" smtClean="0"/>
              <a:t>  someone drop the football from the same height each time and had a receiver try to catch it.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experiment	</a:t>
            </a:r>
            <a:endParaRPr lang="en-US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Apparatus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007008"/>
          </a:xfrm>
        </p:spPr>
        <p:txBody>
          <a:bodyPr/>
          <a:lstStyle/>
          <a:p>
            <a:r>
              <a:rPr lang="en-US" dirty="0" smtClean="0"/>
              <a:t>Step 1.) Tie a rope through the laces of  a football.</a:t>
            </a:r>
          </a:p>
          <a:p>
            <a:r>
              <a:rPr lang="en-US" dirty="0" smtClean="0"/>
              <a:t>Step 2.) Design and build a pendulum attached to the rope with the football on it hinged above a pivoting point.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place the receiver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Step 3.) Place the receiver directly under the pivoting point.</a:t>
            </a:r>
          </a:p>
          <a:p>
            <a:r>
              <a:rPr lang="en-US" dirty="0" smtClean="0"/>
              <a:t>Step 4.) Have the receiver under the pivoting point put on the receiver gloves.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Flow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409</TotalTime>
  <Words>638</Words>
  <Application>Microsoft Office PowerPoint</Application>
  <PresentationFormat>On-screen Show (4:3)</PresentationFormat>
  <Paragraphs>110</Paragraphs>
  <Slides>24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7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Metro</vt:lpstr>
      <vt:lpstr>Opulent</vt:lpstr>
      <vt:lpstr>Paper</vt:lpstr>
      <vt:lpstr>Office Theme</vt:lpstr>
      <vt:lpstr>Aspect</vt:lpstr>
      <vt:lpstr>Verve</vt:lpstr>
      <vt:lpstr>Flow</vt:lpstr>
      <vt:lpstr>Receiver Gloves</vt:lpstr>
      <vt:lpstr>Problem</vt:lpstr>
      <vt:lpstr>Slide 3</vt:lpstr>
      <vt:lpstr>Research</vt:lpstr>
      <vt:lpstr>Friction</vt:lpstr>
      <vt:lpstr>Hypothesis</vt:lpstr>
      <vt:lpstr>My experiment </vt:lpstr>
      <vt:lpstr>Apparatus design</vt:lpstr>
      <vt:lpstr>How to place the receiver</vt:lpstr>
      <vt:lpstr>Catching the football</vt:lpstr>
      <vt:lpstr>Amount of Catches</vt:lpstr>
      <vt:lpstr>Redo</vt:lpstr>
      <vt:lpstr>Experimental Variable</vt:lpstr>
      <vt:lpstr>Slide 14</vt:lpstr>
      <vt:lpstr>My control group</vt:lpstr>
      <vt:lpstr>Control Variables</vt:lpstr>
      <vt:lpstr>Slide 17</vt:lpstr>
      <vt:lpstr>Chart of catches to drops</vt:lpstr>
      <vt:lpstr>Averages</vt:lpstr>
      <vt:lpstr>Conclusion</vt:lpstr>
      <vt:lpstr>improvement</vt:lpstr>
      <vt:lpstr>Further research</vt:lpstr>
      <vt:lpstr>The end</vt:lpstr>
      <vt:lpstr>Questions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emily</dc:creator>
  <cp:lastModifiedBy>amf</cp:lastModifiedBy>
  <cp:revision>46</cp:revision>
  <dcterms:created xsi:type="dcterms:W3CDTF">2010-01-31T03:13:22Z</dcterms:created>
  <dcterms:modified xsi:type="dcterms:W3CDTF">2010-03-05T22:28:36Z</dcterms:modified>
</cp:coreProperties>
</file>